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2" r:id="rId4"/>
    <p:sldId id="267" r:id="rId5"/>
    <p:sldId id="274" r:id="rId6"/>
    <p:sldId id="275" r:id="rId7"/>
    <p:sldId id="266" r:id="rId8"/>
    <p:sldId id="276" r:id="rId9"/>
    <p:sldId id="287" r:id="rId10"/>
    <p:sldId id="268" r:id="rId11"/>
    <p:sldId id="282" r:id="rId12"/>
    <p:sldId id="283" r:id="rId13"/>
    <p:sldId id="286" r:id="rId14"/>
    <p:sldId id="288" r:id="rId15"/>
    <p:sldId id="261" r:id="rId16"/>
  </p:sldIdLst>
  <p:sldSz cx="9144000" cy="6858000" type="screen4x3"/>
  <p:notesSz cx="6884988" cy="10018713"/>
  <p:embeddedFontLst>
    <p:embeddedFont>
      <p:font typeface="Ericsson Capital TT" panose="02000503000000020004" pitchFamily="2" charset="0"/>
      <p:regular r:id="rId19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260"/>
            <p14:sldId id="262"/>
            <p14:sldId id="267"/>
            <p14:sldId id="274"/>
            <p14:sldId id="275"/>
            <p14:sldId id="266"/>
            <p14:sldId id="276"/>
            <p14:sldId id="287"/>
            <p14:sldId id="268"/>
            <p14:sldId id="282"/>
            <p14:sldId id="283"/>
            <p14:sldId id="286"/>
            <p14:sldId id="28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6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1">
          <p15:clr>
            <a:srgbClr val="A4A3A4"/>
          </p15:clr>
        </p15:guide>
        <p15:guide id="4" orient="horz" pos="2449">
          <p15:clr>
            <a:srgbClr val="A4A3A4"/>
          </p15:clr>
        </p15:guide>
        <p15:guide id="5" orient="horz" pos="3566">
          <p15:clr>
            <a:srgbClr val="A4A3A4"/>
          </p15:clr>
        </p15:guide>
        <p15:guide id="6" orient="horz" pos="2545">
          <p15:clr>
            <a:srgbClr val="A4A3A4"/>
          </p15:clr>
        </p15:guide>
        <p15:guide id="7" orient="horz" pos="3845">
          <p15:clr>
            <a:srgbClr val="A4A3A4"/>
          </p15:clr>
        </p15:guide>
        <p15:guide id="8" pos="4969">
          <p15:clr>
            <a:srgbClr val="A4A3A4"/>
          </p15:clr>
        </p15:guide>
        <p15:guide id="9" pos="1941">
          <p15:clr>
            <a:srgbClr val="A4A3A4"/>
          </p15:clr>
        </p15:guide>
        <p15:guide id="10" pos="3818">
          <p15:clr>
            <a:srgbClr val="A4A3A4"/>
          </p15:clr>
        </p15:guide>
        <p15:guide id="11" pos="3727">
          <p15:clr>
            <a:srgbClr val="A4A3A4"/>
          </p15:clr>
        </p15:guide>
        <p15:guide id="12" pos="2834">
          <p15:clr>
            <a:srgbClr val="A4A3A4"/>
          </p15:clr>
        </p15:guide>
        <p15:guide id="13" pos="2926">
          <p15:clr>
            <a:srgbClr val="A4A3A4"/>
          </p15:clr>
        </p15:guide>
        <p15:guide id="14" pos="248">
          <p15:clr>
            <a:srgbClr val="A4A3A4"/>
          </p15:clr>
        </p15:guide>
        <p15:guide id="15" pos="2034">
          <p15:clr>
            <a:srgbClr val="A4A3A4"/>
          </p15:clr>
        </p15:guide>
        <p15:guide id="16" pos="2879">
          <p15:clr>
            <a:srgbClr val="A4A3A4"/>
          </p15:clr>
        </p15:guide>
        <p15:guide id="17" pos="2676">
          <p15:clr>
            <a:srgbClr val="A4A3A4"/>
          </p15:clr>
        </p15:guide>
        <p15:guide id="18" pos="3084">
          <p15:clr>
            <a:srgbClr val="A4A3A4"/>
          </p15:clr>
        </p15:guide>
        <p15:guide id="19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5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B7D3"/>
    <a:srgbClr val="8BC5FF"/>
    <a:srgbClr val="99CCFF"/>
    <a:srgbClr val="6A8FBF"/>
    <a:srgbClr val="00A9D4"/>
    <a:srgbClr val="007B78"/>
    <a:srgbClr val="89BA17"/>
    <a:srgbClr val="FABB00"/>
    <a:srgbClr val="F08A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49" autoAdjust="0"/>
  </p:normalViewPr>
  <p:slideViewPr>
    <p:cSldViewPr snapToGrid="0" snapToObjects="1">
      <p:cViewPr varScale="1">
        <p:scale>
          <a:sx n="51" d="100"/>
          <a:sy n="51" d="100"/>
        </p:scale>
        <p:origin x="1716" y="72"/>
      </p:cViewPr>
      <p:guideLst>
        <p:guide orient="horz" pos="1136"/>
        <p:guide orient="horz" pos="4110"/>
        <p:guide orient="horz" pos="151"/>
        <p:guide orient="horz" pos="2449"/>
        <p:guide orient="horz" pos="3566"/>
        <p:guide orient="horz" pos="2545"/>
        <p:guide orient="horz" pos="3845"/>
        <p:guide pos="4969"/>
        <p:guide pos="1941"/>
        <p:guide pos="3818"/>
        <p:guide pos="3727"/>
        <p:guide pos="2834"/>
        <p:guide pos="2926"/>
        <p:guide pos="248"/>
        <p:guide pos="2034"/>
        <p:guide pos="2879"/>
        <p:guide pos="2676"/>
        <p:guide pos="308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55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IE" sz="1200"/>
              <a:t>A novel Split-merge evolve k clustering algorithm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/>
              <a:t>26-29 March 2018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58323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25733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E656-B54F-4B4A-A43E-7A8772CDE506}" type="slidenum">
              <a:rPr lang="en-US" smtClean="0"/>
              <a:t>1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7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C455EE-3CD1-4D15-AD89-25CF08A80E30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where a is for data vectors in the same class both in P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G, b is data vectors in the same class in P, but different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classes in G. c is data vectors in different classes in P, but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the same class in G. d is data vectors in different classes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in P and G.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2353D-F306-481A-B3D0-C36CE0BF95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9D67-BD49-457D-8FAC-7A1B32AAFDD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1514475" y="2828876"/>
            <a:ext cx="147637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Logo2011" descr="ERI_UF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2000" y="432000"/>
            <a:ext cx="1027112" cy="900113"/>
          </a:xfrm>
          <a:prstGeom prst="rect">
            <a:avLst/>
          </a:prstGeom>
          <a:noFill/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3699" y="5137200"/>
            <a:ext cx="8355014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3700" y="1808709"/>
            <a:ext cx="8351839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795463"/>
            <a:ext cx="8355012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45025" y="4010025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4105275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835183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45025" y="1795463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41021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4013200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5025" y="1795463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4648200" y="1795463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396875" y="4013200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795463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2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4648200" y="4022725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396875" y="4022725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8200" y="1804988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804988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11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35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3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1795464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72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610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2289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800225"/>
            <a:ext cx="385445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3854449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5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5025" y="239713"/>
            <a:ext cx="3243263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3545840"/>
            <a:ext cx="4105275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3438" y="1797524"/>
            <a:ext cx="4105275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1886857" y="438151"/>
            <a:ext cx="1764294" cy="62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pic>
        <p:nvPicPr>
          <p:cNvPr id="9" name="Econ2011" descr="ECON_RG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16001" y="360000"/>
            <a:ext cx="444500" cy="588962"/>
          </a:xfrm>
          <a:prstGeom prst="rect">
            <a:avLst/>
          </a:prstGeom>
          <a:noFill/>
        </p:spPr>
      </p:pic>
      <p:sp>
        <p:nvSpPr>
          <p:cNvPr id="21523" name="txtfooterCopy"/>
          <p:cNvSpPr txBox="1">
            <a:spLocks noChangeArrowheads="1"/>
          </p:cNvSpPr>
          <p:nvPr/>
        </p:nvSpPr>
        <p:spPr bwMode="auto">
          <a:xfrm>
            <a:off x="395288" y="6524625"/>
            <a:ext cx="7399338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72000" rIns="72000"/>
          <a:lstStyle/>
          <a:p>
            <a:pPr algn="l"/>
            <a:r>
              <a:rPr lang="en-US" sz="800" b="0" i="0" u="none">
                <a:solidFill>
                  <a:srgbClr val="87888A"/>
                </a:solidFill>
              </a:rPr>
              <a:t>A novel Split-merge evolve k clustering algorithm  |  BigDataService 2018  |  26-29 March 2018  |  Page </a:t>
            </a:r>
            <a:fld id="{2A9444F1-4113-4909-9DB1-1240F26A09D6}" type="slidenum">
              <a:rPr lang="en-US" sz="800" b="0" i="0" u="none" smtClean="0">
                <a:solidFill>
                  <a:srgbClr val="87888A"/>
                </a:solidFill>
              </a:rPr>
              <a:t>‹#›</a:t>
            </a:fld>
            <a:endParaRPr lang="en-US" sz="800" b="0" i="0" u="none" dirty="0">
              <a:solidFill>
                <a:srgbClr val="87888A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800000"/>
            <a:ext cx="8351839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393701" y="239713"/>
            <a:ext cx="7494588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00" r:id="rId3"/>
    <p:sldLayoutId id="2147483681" r:id="rId4"/>
    <p:sldLayoutId id="2147483680" r:id="rId5"/>
    <p:sldLayoutId id="2147483699" r:id="rId6"/>
    <p:sldLayoutId id="2147483696" r:id="rId7"/>
    <p:sldLayoutId id="2147483698" r:id="rId8"/>
    <p:sldLayoutId id="2147483697" r:id="rId9"/>
    <p:sldLayoutId id="2147483685" r:id="rId10"/>
    <p:sldLayoutId id="2147483686" r:id="rId11"/>
    <p:sldLayoutId id="2147483687" r:id="rId12"/>
    <p:sldLayoutId id="2147483682" r:id="rId13"/>
    <p:sldLayoutId id="2147483683" r:id="rId14"/>
    <p:sldLayoutId id="2147483684" r:id="rId15"/>
    <p:sldLayoutId id="2147483688" r:id="rId16"/>
    <p:sldLayoutId id="2147483695" r:id="rId17"/>
  </p:sldLayoutIdLst>
  <p:hf sldNum="0" hdr="0" ft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8405716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novel </a:t>
            </a:r>
            <a:br>
              <a:rPr lang="en-US" sz="4800" dirty="0"/>
            </a:br>
            <a:r>
              <a:rPr lang="en-US" sz="4800" dirty="0"/>
              <a:t>split-merge-evolve </a:t>
            </a:r>
            <a:r>
              <a:rPr lang="en-US" sz="4800" i="1" dirty="0"/>
              <a:t>k </a:t>
            </a:r>
            <a:r>
              <a:rPr lang="en-US" sz="4800" dirty="0"/>
              <a:t>clustering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7798-2900-4EEE-A98F-1B692F2B64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 set 1-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Clear boundaries between classes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 set 2 -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 clear boundaries between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869B1-C7D3-40E5-A4D1-2B85A4E1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9" y="2045252"/>
            <a:ext cx="2331753" cy="144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3BFA5-3F4D-41B1-844A-C794E030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83" y="1950555"/>
            <a:ext cx="3609975" cy="155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2604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avg ARI over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E39A3-288E-4CBB-B612-D91E2C99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95" y="4482496"/>
            <a:ext cx="2573290" cy="160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B364E-A042-4DF7-AF1E-CBE3A4721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89" y="4482496"/>
            <a:ext cx="36004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 set 3 -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 classes of Iris flowers dataset, 4 attributes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 set 4 -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 forensic science service, 6 classes of glasses, 9 attributes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16306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</a:t>
            </a:r>
            <a:r>
              <a:rPr lang="en-US" dirty="0" err="1"/>
              <a:t>avg</a:t>
            </a:r>
            <a:r>
              <a:rPr lang="en-US" dirty="0"/>
              <a:t> ARI over 20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1DF52-D8FA-45E4-94ED-20931387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04" y="1876425"/>
            <a:ext cx="365760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5E417-B79D-4C2C-8C12-C209BF39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4" y="4227114"/>
            <a:ext cx="36766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set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left demo Video to play</a:t>
            </a:r>
          </a:p>
        </p:txBody>
      </p:sp>
      <p:pic>
        <p:nvPicPr>
          <p:cNvPr id="2" name="fake 2 fast">
            <a:hlinkClick r:id="" action="ppaction://media"/>
            <a:extLst>
              <a:ext uri="{FF2B5EF4-FFF2-40B4-BE49-F238E27FC236}">
                <a16:creationId xmlns:a16="http://schemas.microsoft.com/office/drawing/2014/main" id="{5A27B6D1-131D-48A1-B6A8-5E6160D0B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03" y="1193109"/>
            <a:ext cx="6864619" cy="51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set 3 - Iris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Click left demo Video to play</a:t>
            </a:r>
          </a:p>
        </p:txBody>
      </p:sp>
      <p:pic>
        <p:nvPicPr>
          <p:cNvPr id="2" name="iris dataset">
            <a:hlinkClick r:id="" action="ppaction://media"/>
            <a:extLst>
              <a:ext uri="{FF2B5EF4-FFF2-40B4-BE49-F238E27FC236}">
                <a16:creationId xmlns:a16="http://schemas.microsoft.com/office/drawing/2014/main" id="{EB957196-0CFB-422B-B6D7-84713467A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50" y="1122166"/>
            <a:ext cx="6431468" cy="5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A3DEC-BD21-485B-9E52-FFA616AF3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212121"/>
                </a:solidFill>
              </a:rPr>
              <a:t>A novel Split-merge-evolve k clustering algorithm </a:t>
            </a:r>
          </a:p>
          <a:p>
            <a:pPr lvl="1"/>
            <a:r>
              <a:rPr lang="en-US" dirty="0">
                <a:solidFill>
                  <a:srgbClr val="212121"/>
                </a:solidFill>
              </a:rPr>
              <a:t>The Fourth IEEE International Conference on Big Data Computing Service and Applications, 2018</a:t>
            </a:r>
          </a:p>
          <a:p>
            <a:pPr lvl="1"/>
            <a:r>
              <a:rPr lang="en-US" dirty="0">
                <a:solidFill>
                  <a:srgbClr val="212121"/>
                </a:solidFill>
                <a:hlinkClick r:id="rId2"/>
              </a:rPr>
              <a:t>https://ieeexplore.ieee.org/document/8405716/</a:t>
            </a:r>
            <a:endParaRPr lang="en-US" dirty="0">
              <a:solidFill>
                <a:srgbClr val="212121"/>
              </a:solidFill>
            </a:endParaRP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080D8-7317-4BB4-9F2E-E2C7DBC0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Reference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088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ChapterSlide_Normal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875" y="1325084"/>
            <a:ext cx="8351839" cy="4483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 Clustering algorithms</a:t>
            </a:r>
          </a:p>
          <a:p>
            <a:pPr lvl="1"/>
            <a:r>
              <a:rPr lang="en-US" dirty="0"/>
              <a:t>K-means clustering </a:t>
            </a:r>
          </a:p>
          <a:p>
            <a:pPr lvl="1"/>
            <a:r>
              <a:rPr lang="en-US" dirty="0"/>
              <a:t>Bisecting k-means clustering </a:t>
            </a:r>
          </a:p>
          <a:p>
            <a:pPr lvl="1"/>
            <a:r>
              <a:rPr lang="en-US" dirty="0"/>
              <a:t>Agglomerative hierarchical clustering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Split-merge-evolve K clustering</a:t>
            </a:r>
          </a:p>
          <a:p>
            <a:pPr lvl="1"/>
            <a:r>
              <a:rPr lang="en-US" dirty="0"/>
              <a:t>Algorithm</a:t>
            </a:r>
          </a:p>
          <a:p>
            <a:pPr lvl="1"/>
            <a:r>
              <a:rPr lang="en-US" dirty="0"/>
              <a:t>Advantages 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7568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D8014C-99FC-405D-88FA-463A00196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existing algorithms</a:t>
            </a:r>
          </a:p>
          <a:p>
            <a:pPr lvl="1"/>
            <a:r>
              <a:rPr lang="en-US" sz="1800" dirty="0"/>
              <a:t>Efficiency depends on fit between algorithm and data sets</a:t>
            </a:r>
          </a:p>
          <a:p>
            <a:endParaRPr lang="en-US" dirty="0"/>
          </a:p>
          <a:p>
            <a:r>
              <a:rPr lang="en-US" dirty="0"/>
              <a:t>We propose a new flexible clustering algorithm</a:t>
            </a:r>
          </a:p>
          <a:p>
            <a:pPr lvl="1"/>
            <a:r>
              <a:rPr lang="en-US" sz="1800" dirty="0"/>
              <a:t>Simple, flexible and efficient</a:t>
            </a:r>
          </a:p>
          <a:p>
            <a:pPr lvl="2"/>
            <a:r>
              <a:rPr lang="en-US" sz="1800" dirty="0"/>
              <a:t>Similar to existing k-means and agglomerative hierarchical clustering</a:t>
            </a:r>
          </a:p>
          <a:p>
            <a:pPr lvl="2"/>
            <a:r>
              <a:rPr lang="en-US" sz="1800" dirty="0"/>
              <a:t>Flexible implementation (centroid-based, linkage-based, etc.). User-defined quality measure for the expected clustering result</a:t>
            </a:r>
          </a:p>
          <a:p>
            <a:pPr lvl="2"/>
            <a:r>
              <a:rPr lang="en-US" sz="1800" dirty="0"/>
              <a:t>Flexibility to trade off between computation time and accuracy</a:t>
            </a:r>
          </a:p>
          <a:p>
            <a:pPr lvl="1"/>
            <a:r>
              <a:rPr lang="en-US" sz="1800" dirty="0"/>
              <a:t>Ability to optimize the result when new data is added dynamically to the </a:t>
            </a:r>
            <a:r>
              <a:rPr lang="en-US" sz="1800"/>
              <a:t>clusters (in </a:t>
            </a:r>
            <a:r>
              <a:rPr lang="en-US" sz="1800" dirty="0"/>
              <a:t>our use case)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12D81-7BDA-4B5A-93CA-668A5E70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70885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497597" y="4101553"/>
            <a:ext cx="55618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Randomly chooses k initial 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Assigns data vectors to clusters and re-calculates centroids until centroids do not change any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centroids and data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Manhattan distance, Euclidian distance,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3D101-2AD8-49A4-B2AB-9BE8083E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2" y="1428471"/>
            <a:ext cx="4258269" cy="2000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9E1F0-716D-4101-9638-FF041E44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630810"/>
            <a:ext cx="28960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Bisecting 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02579" y="4123227"/>
            <a:ext cx="51478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1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Iteratively picks the worst cluster to split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measure is the quality of a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within cluster median distance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1FD176-AA42-444A-BE0E-5FC99475121E}"/>
              </a:ext>
            </a:extLst>
          </p:cNvPr>
          <p:cNvGrpSpPr/>
          <p:nvPr/>
        </p:nvGrpSpPr>
        <p:grpSpPr>
          <a:xfrm>
            <a:off x="293552" y="1417565"/>
            <a:ext cx="3026702" cy="3410128"/>
            <a:chOff x="293552" y="1445846"/>
            <a:chExt cx="3026702" cy="34101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7A77CC-8293-4994-A8BF-629A1CF1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552" y="1445846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10AD0C-887E-45D1-96D6-4E74FA51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198" y="1474127"/>
              <a:ext cx="2191056" cy="338184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04C9F0-DCB0-48A8-A375-3D2C70481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66" y="1667503"/>
            <a:ext cx="4277227" cy="1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1" y="239713"/>
            <a:ext cx="7845326" cy="1085371"/>
          </a:xfrm>
        </p:spPr>
        <p:txBody>
          <a:bodyPr>
            <a:normAutofit fontScale="90000"/>
          </a:bodyPr>
          <a:lstStyle/>
          <a:p>
            <a:r>
              <a:rPr lang="en-US" dirty="0"/>
              <a:t>Agglomerative hierarchical clustering </a:t>
            </a:r>
            <a:br>
              <a:rPr lang="en-US" dirty="0"/>
            </a:br>
            <a:r>
              <a:rPr lang="en-US" sz="31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75394" y="4245354"/>
            <a:ext cx="47592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singleton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Keeps merging pairs of closest clusters in a tree structure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Ward’s or link-based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BA0AE-C0F8-41FF-AE19-AB26A392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61" y="1885735"/>
            <a:ext cx="4515480" cy="1543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1ACA44-3AFC-4DB3-A861-86A34D901CF4}"/>
              </a:ext>
            </a:extLst>
          </p:cNvPr>
          <p:cNvGrpSpPr/>
          <p:nvPr/>
        </p:nvGrpSpPr>
        <p:grpSpPr>
          <a:xfrm>
            <a:off x="293552" y="1722987"/>
            <a:ext cx="3168063" cy="3412025"/>
            <a:chOff x="293552" y="1417565"/>
            <a:chExt cx="3168063" cy="34120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A52FDA-670F-4853-86D0-5C9ABFBD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52" y="1417565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EAEF-EE9E-49E8-98F9-C8CEE33C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191" y="1428690"/>
              <a:ext cx="2324424" cy="340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6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5411E-28B2-4EF8-B5DB-ED8FE86B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51" y="1466016"/>
            <a:ext cx="2723322" cy="357915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Split</a:t>
            </a:r>
          </a:p>
          <a:p>
            <a:pPr lvl="1"/>
            <a:r>
              <a:rPr lang="en-US" sz="1600" dirty="0"/>
              <a:t>measure the quality of clusters to decide which to split into 2 (or more)</a:t>
            </a:r>
          </a:p>
          <a:p>
            <a:pPr lvl="1"/>
            <a:r>
              <a:rPr lang="en-US" sz="1600" dirty="0"/>
              <a:t>Key measure: quality of cluster, </a:t>
            </a:r>
          </a:p>
          <a:p>
            <a:pPr marL="355600" lvl="1" indent="0">
              <a:buNone/>
            </a:pPr>
            <a:r>
              <a:rPr lang="en-US" sz="1600" dirty="0"/>
              <a:t>   e.g.</a:t>
            </a:r>
          </a:p>
          <a:p>
            <a:pPr marL="355600" lvl="1" indent="0">
              <a:buNone/>
            </a:pPr>
            <a:r>
              <a:rPr lang="en-US" sz="1600" dirty="0"/>
              <a:t>   </a:t>
            </a:r>
          </a:p>
          <a:p>
            <a:pPr marL="355600" lvl="1" indent="0">
              <a:buNone/>
            </a:pPr>
            <a:r>
              <a:rPr lang="en-US" sz="1600" dirty="0"/>
              <a:t>   or</a:t>
            </a:r>
          </a:p>
          <a:p>
            <a:pPr marL="3556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BCEDC-9886-4934-9151-ABE4E59E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1" y="-24132"/>
            <a:ext cx="7494588" cy="1085371"/>
          </a:xfrm>
        </p:spPr>
        <p:txBody>
          <a:bodyPr/>
          <a:lstStyle/>
          <a:p>
            <a:r>
              <a:rPr lang="en-US" dirty="0"/>
              <a:t>Split-merge-evolve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684E607-5222-4680-860D-2A276257F400}"/>
              </a:ext>
            </a:extLst>
          </p:cNvPr>
          <p:cNvSpPr txBox="1">
            <a:spLocks/>
          </p:cNvSpPr>
          <p:nvPr/>
        </p:nvSpPr>
        <p:spPr bwMode="auto">
          <a:xfrm>
            <a:off x="3143679" y="1466016"/>
            <a:ext cx="2645682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Merge</a:t>
            </a:r>
          </a:p>
          <a:p>
            <a:pPr lvl="1"/>
            <a:r>
              <a:rPr lang="en-US" sz="1600" kern="0" dirty="0"/>
              <a:t>find 2(or more) clusters with closest distance between them and merge them</a:t>
            </a:r>
          </a:p>
          <a:p>
            <a:pPr lvl="1"/>
            <a:r>
              <a:rPr lang="en-US" sz="1600" kern="0" dirty="0"/>
              <a:t>Key measure: distance between clusters, </a:t>
            </a:r>
          </a:p>
          <a:p>
            <a:pPr marL="355600" lvl="1" indent="0">
              <a:buNone/>
            </a:pPr>
            <a:r>
              <a:rPr lang="en-US" sz="1600" kern="0" dirty="0"/>
              <a:t>   e.g.</a:t>
            </a:r>
          </a:p>
          <a:p>
            <a:pPr marL="355600" lvl="1" indent="0">
              <a:buNone/>
            </a:pPr>
            <a:r>
              <a:rPr lang="en-US" sz="1600" kern="0" dirty="0"/>
              <a:t>   or</a:t>
            </a:r>
          </a:p>
          <a:p>
            <a:endParaRPr lang="en-US" kern="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D19204-B10B-497B-9D66-E762DE10C611}"/>
              </a:ext>
            </a:extLst>
          </p:cNvPr>
          <p:cNvSpPr txBox="1">
            <a:spLocks/>
          </p:cNvSpPr>
          <p:nvPr/>
        </p:nvSpPr>
        <p:spPr bwMode="auto">
          <a:xfrm>
            <a:off x="6058467" y="1466016"/>
            <a:ext cx="2838528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Evolve</a:t>
            </a:r>
          </a:p>
          <a:p>
            <a:pPr lvl="1"/>
            <a:r>
              <a:rPr lang="en-US" sz="1400" kern="0" dirty="0"/>
              <a:t>evolve the final result towards the user defined measure</a:t>
            </a:r>
          </a:p>
          <a:p>
            <a:pPr lvl="1"/>
            <a:r>
              <a:rPr lang="en-US" sz="1400" kern="0" dirty="0"/>
              <a:t>Key measure: quality measure (may require additional analysis of problem)</a:t>
            </a:r>
          </a:p>
          <a:p>
            <a:pPr marL="355600" lvl="1" indent="0">
              <a:buNone/>
            </a:pPr>
            <a:r>
              <a:rPr lang="en-US" sz="1400" kern="0" dirty="0"/>
              <a:t>   e.g., </a:t>
            </a:r>
          </a:p>
          <a:p>
            <a:pPr marL="355600" lvl="1" indent="0">
              <a:buNone/>
            </a:pPr>
            <a:endParaRPr lang="en-US" sz="1800" kern="0" dirty="0"/>
          </a:p>
          <a:p>
            <a:pPr marL="355600" lvl="1" indent="0">
              <a:buNone/>
            </a:pPr>
            <a:r>
              <a:rPr lang="en-US" sz="1800" kern="0" dirty="0"/>
              <a:t>    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649B4-9687-4A96-B235-BCCA2AB9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8" y="3420057"/>
            <a:ext cx="1020417" cy="47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F438D-EA04-4032-A342-2DD65B64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5" y="4216127"/>
            <a:ext cx="1768941" cy="56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67D9F-D10B-435D-AF0A-015A635A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70" y="3832140"/>
            <a:ext cx="8382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02454-2689-46D2-B35A-01246DF2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265" y="4461434"/>
            <a:ext cx="2069410" cy="568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524B5-369A-48A0-B8E0-8BB4955CC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30" y="3606347"/>
            <a:ext cx="1125314" cy="491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7E00C2-E395-4DB4-8656-FC53AF62B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98" y="4277124"/>
            <a:ext cx="1988861" cy="5548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A1C98CC-8181-4040-B27E-8440A906B59A}"/>
              </a:ext>
            </a:extLst>
          </p:cNvPr>
          <p:cNvSpPr/>
          <p:nvPr/>
        </p:nvSpPr>
        <p:spPr bwMode="auto">
          <a:xfrm>
            <a:off x="2679694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8CF775-7652-478B-AE1E-E7FE36AE0C0E}"/>
              </a:ext>
            </a:extLst>
          </p:cNvPr>
          <p:cNvSpPr/>
          <p:nvPr/>
        </p:nvSpPr>
        <p:spPr bwMode="auto">
          <a:xfrm>
            <a:off x="5686675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907D545-13FC-4D3F-B1C6-53A5BB0B627F}"/>
              </a:ext>
            </a:extLst>
          </p:cNvPr>
          <p:cNvSpPr/>
          <p:nvPr/>
        </p:nvSpPr>
        <p:spPr bwMode="auto">
          <a:xfrm rot="16200000">
            <a:off x="1146778" y="5005907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133A1-3EC1-4848-BB70-BE65208180C6}"/>
              </a:ext>
            </a:extLst>
          </p:cNvPr>
          <p:cNvSpPr/>
          <p:nvPr/>
        </p:nvSpPr>
        <p:spPr>
          <a:xfrm>
            <a:off x="247240" y="5810997"/>
            <a:ext cx="8793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Selected one </a:t>
            </a:r>
            <a:r>
              <a:rPr lang="en-US" dirty="0"/>
              <a:t>of the top largest clusters as the worst cluster, where split and merge work on the same clusters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CCE7E-A594-48D3-B271-C45270ADD889}"/>
              </a:ext>
            </a:extLst>
          </p:cNvPr>
          <p:cNvSpPr/>
          <p:nvPr/>
        </p:nvSpPr>
        <p:spPr>
          <a:xfrm>
            <a:off x="151251" y="861184"/>
            <a:ext cx="3938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</a:t>
            </a:r>
            <a:r>
              <a:rPr lang="en-US" dirty="0" err="1"/>
              <a:t>initialises</a:t>
            </a:r>
            <a:r>
              <a:rPr lang="en-US" dirty="0"/>
              <a:t> K clusters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1E2A16-6218-42AA-BD12-F5764A4C81A5}"/>
              </a:ext>
            </a:extLst>
          </p:cNvPr>
          <p:cNvSpPr/>
          <p:nvPr/>
        </p:nvSpPr>
        <p:spPr bwMode="auto">
          <a:xfrm>
            <a:off x="7659506" y="4955804"/>
            <a:ext cx="207390" cy="510349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0D62-5443-45F6-A95F-EE639199B8B6}"/>
              </a:ext>
            </a:extLst>
          </p:cNvPr>
          <p:cNvSpPr/>
          <p:nvPr/>
        </p:nvSpPr>
        <p:spPr bwMode="auto">
          <a:xfrm>
            <a:off x="1354401" y="5300599"/>
            <a:ext cx="6512495" cy="222207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5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5F7A2-B55B-477E-87B1-B1CC49D5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2" y="78018"/>
            <a:ext cx="7494588" cy="1085371"/>
          </a:xfrm>
        </p:spPr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D58E7-9931-42DE-A6AC-C4C5AFBC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30"/>
            <a:ext cx="9144000" cy="332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CE356-CE16-4D5D-BA30-EF4E2D8957DB}"/>
              </a:ext>
            </a:extLst>
          </p:cNvPr>
          <p:cNvSpPr txBox="1"/>
          <p:nvPr/>
        </p:nvSpPr>
        <p:spPr>
          <a:xfrm>
            <a:off x="478688" y="4671148"/>
            <a:ext cx="818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Split-merge-evolve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metrics for each step in iteration: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+quality of cluster/user-defined quality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Toward to User-defined quality measure for the expected </a:t>
            </a:r>
            <a:r>
              <a:rPr lang="en-US" sz="1600"/>
              <a:t>clustering results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E7270-BA5B-4B61-9755-93B8873E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15D12AA-BCD9-4EFE-8965-21079840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Artificial </a:t>
            </a:r>
            <a:r>
              <a:rPr lang="en-US" dirty="0"/>
              <a:t>Datasets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Real life </a:t>
            </a:r>
            <a:r>
              <a:rPr lang="en-US" dirty="0"/>
              <a:t>Datasets</a:t>
            </a:r>
          </a:p>
          <a:p>
            <a:endParaRPr lang="en-US" dirty="0"/>
          </a:p>
          <a:p>
            <a:r>
              <a:rPr lang="en-US" dirty="0"/>
              <a:t>Evaluation Metric</a:t>
            </a:r>
          </a:p>
          <a:p>
            <a:pPr lvl="1"/>
            <a:r>
              <a:rPr lang="en-US" dirty="0"/>
              <a:t>Adjusted Rand Index (ARI)</a:t>
            </a:r>
          </a:p>
          <a:p>
            <a:pPr lvl="1"/>
            <a:r>
              <a:rPr lang="en-IE" dirty="0"/>
              <a:t>Similarity between the </a:t>
            </a:r>
            <a:r>
              <a:rPr lang="en-IE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algorithm output P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ground truth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D6FE-1B60-4D7F-96B4-AD1A00D0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75" y="5081164"/>
            <a:ext cx="5300394" cy="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6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1.potx" id="{2930A252-12C2-4F52-B133-87F8BF51D5BC}" vid="{C0EA779E-0600-4F57-BDCE-BA710E7DC25F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4657</TotalTime>
  <Words>630</Words>
  <Application>Microsoft Office PowerPoint</Application>
  <PresentationFormat>On-screen Show (4:3)</PresentationFormat>
  <Paragraphs>123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Ericsson Capital TT</vt:lpstr>
      <vt:lpstr>PresentationTemplate2011</vt:lpstr>
      <vt:lpstr>A novel  split-merge-evolve k clustering algorithm</vt:lpstr>
      <vt:lpstr>content</vt:lpstr>
      <vt:lpstr>clustering</vt:lpstr>
      <vt:lpstr>K-means  Existing clustering algorithms</vt:lpstr>
      <vt:lpstr>Bisecting k-means  Existing clustering algorithms</vt:lpstr>
      <vt:lpstr>Agglomerative hierarchical clustering  Existing clustering algorithms</vt:lpstr>
      <vt:lpstr>Split-merge-evolve</vt:lpstr>
      <vt:lpstr>Comparison</vt:lpstr>
      <vt:lpstr>Evaluation</vt:lpstr>
      <vt:lpstr>evaluation</vt:lpstr>
      <vt:lpstr>evaluation</vt:lpstr>
      <vt:lpstr>split-merge-evolve in action (DEmo)</vt:lpstr>
      <vt:lpstr>split-merge-evolve in action (DEmo)</vt:lpstr>
      <vt:lpstr>Reference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Split-merge evolve k clustering algorithm</dc:title>
  <dc:creator>Anne-Marie Bosneag</dc:creator>
  <cp:keywords/>
  <dc:description>Rev PA1</dc:description>
  <cp:lastModifiedBy>MingXue Wang</cp:lastModifiedBy>
  <cp:revision>168</cp:revision>
  <dcterms:created xsi:type="dcterms:W3CDTF">2018-03-22T12:20:16Z</dcterms:created>
  <dcterms:modified xsi:type="dcterms:W3CDTF">2018-09-11T19:58:50Z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PackageNo">
    <vt:lpwstr>LXA 119 603</vt:lpwstr>
  </property>
  <property fmtid="{D5CDD505-2E9C-101B-9397-08002B2CF9AE}" pid="7" name="PackageVersion">
    <vt:lpwstr>R5C</vt:lpwstr>
  </property>
  <property fmtid="{D5CDD505-2E9C-101B-9397-08002B2CF9AE}" pid="8" name="FooterType">
    <vt:lpwstr>PresTemp</vt:lpwstr>
  </property>
  <property fmtid="{D5CDD505-2E9C-101B-9397-08002B2CF9AE}" pid="9" name="UsedFont">
    <vt:lpwstr>Ericsson Capital TT</vt:lpwstr>
  </property>
  <property fmtid="{D5CDD505-2E9C-101B-9397-08002B2CF9AE}" pid="10" name="x">
    <vt:lpwstr>1</vt:lpwstr>
  </property>
  <property fmtid="{D5CDD505-2E9C-101B-9397-08002B2CF9AE}" pid="11" name="White">
    <vt:bool>true</vt:bool>
  </property>
  <property fmtid="{D5CDD505-2E9C-101B-9397-08002B2CF9AE}" pid="12" name="chkMetaData">
    <vt:bool>false</vt:bool>
  </property>
  <property fmtid="{D5CDD505-2E9C-101B-9397-08002B2CF9AE}" pid="13" name="chkTaglines">
    <vt:bool>false</vt:bool>
  </property>
  <property fmtid="{D5CDD505-2E9C-101B-9397-08002B2CF9AE}" pid="14" name="SecurityClass">
    <vt:lpwstr>Ericsson Internal</vt:lpwstr>
  </property>
  <property fmtid="{D5CDD505-2E9C-101B-9397-08002B2CF9AE}" pid="15" name="txtConfLabel">
    <vt:lpwstr>Ericsson Internal</vt:lpwstr>
  </property>
  <property fmtid="{D5CDD505-2E9C-101B-9397-08002B2CF9AE}" pid="16" name="optUseConfClass">
    <vt:bool>true</vt:bool>
  </property>
  <property fmtid="{D5CDD505-2E9C-101B-9397-08002B2CF9AE}" pid="17" name="optUseConfLabel">
    <vt:bool>false</vt:bool>
  </property>
  <property fmtid="{D5CDD505-2E9C-101B-9397-08002B2CF9AE}" pid="18" name="optFooterCVLDocNo">
    <vt:bool>true</vt:bool>
  </property>
  <property fmtid="{D5CDD505-2E9C-101B-9397-08002B2CF9AE}" pid="19" name="optFooterCVLCopyright">
    <vt:bool>false</vt:bool>
  </property>
  <property fmtid="{D5CDD505-2E9C-101B-9397-08002B2CF9AE}" pid="20" name="optEnterText1">
    <vt:bool>false</vt:bool>
  </property>
  <property fmtid="{D5CDD505-2E9C-101B-9397-08002B2CF9AE}" pid="21" name="optFooterCVLConfLabel">
    <vt:bool>false</vt:bool>
  </property>
  <property fmtid="{D5CDD505-2E9C-101B-9397-08002B2CF9AE}" pid="22" name="optEnterText2">
    <vt:bool>true</vt:bool>
  </property>
  <property fmtid="{D5CDD505-2E9C-101B-9397-08002B2CF9AE}" pid="23" name="optFooterCVLTitle">
    <vt:bool>true</vt:bool>
  </property>
  <property fmtid="{D5CDD505-2E9C-101B-9397-08002B2CF9AE}" pid="24" name="optFooterCVLPrep">
    <vt:bool>false</vt:bool>
  </property>
  <property fmtid="{D5CDD505-2E9C-101B-9397-08002B2CF9AE}" pid="25" name="optEnterText3">
    <vt:bool>false</vt:bool>
  </property>
  <property fmtid="{D5CDD505-2E9C-101B-9397-08002B2CF9AE}" pid="26" name="optFooterCVLDate">
    <vt:bool>false</vt:bool>
  </property>
  <property fmtid="{D5CDD505-2E9C-101B-9397-08002B2CF9AE}" pid="27" name="optEnterText4">
    <vt:bool>true</vt:bool>
  </property>
  <property fmtid="{D5CDD505-2E9C-101B-9397-08002B2CF9AE}" pid="28" name="LeftFooterField">
    <vt:lpwstr/>
  </property>
  <property fmtid="{D5CDD505-2E9C-101B-9397-08002B2CF9AE}" pid="29" name="MiddleFooterField">
    <vt:lpwstr>BigDataService 2018</vt:lpwstr>
  </property>
  <property fmtid="{D5CDD505-2E9C-101B-9397-08002B2CF9AE}" pid="30" name="RightFooterField">
    <vt:lpwstr>A novel Split-merge evolve k clustering algorithm</vt:lpwstr>
  </property>
  <property fmtid="{D5CDD505-2E9C-101B-9397-08002B2CF9AE}" pid="31" name="RightFooterField2">
    <vt:lpwstr>26-29 March 2018</vt:lpwstr>
  </property>
  <property fmtid="{D5CDD505-2E9C-101B-9397-08002B2CF9AE}" pid="32" name="TotalNumb">
    <vt:bool>false</vt:bool>
  </property>
  <property fmtid="{D5CDD505-2E9C-101B-9397-08002B2CF9AE}" pid="33" name="Pages">
    <vt:bool>true</vt:bool>
  </property>
  <property fmtid="{D5CDD505-2E9C-101B-9397-08002B2CF9AE}" pid="34" name="DocumentType2">
    <vt:lpwstr>Presentation2011</vt:lpwstr>
  </property>
  <property fmtid="{D5CDD505-2E9C-101B-9397-08002B2CF9AE}" pid="35" name="TemplateName2">
    <vt:lpwstr>CXC 173 2731/1</vt:lpwstr>
  </property>
  <property fmtid="{D5CDD505-2E9C-101B-9397-08002B2CF9AE}" pid="36" name="TemplateVersion2">
    <vt:lpwstr>R1A</vt:lpwstr>
  </property>
  <property fmtid="{D5CDD505-2E9C-101B-9397-08002B2CF9AE}" pid="37" name="Prepared">
    <vt:lpwstr>Anne-Marie Bosneag</vt:lpwstr>
  </property>
  <property fmtid="{D5CDD505-2E9C-101B-9397-08002B2CF9AE}" pid="38" name="ApprovedBy">
    <vt:lpwstr/>
  </property>
  <property fmtid="{D5CDD505-2E9C-101B-9397-08002B2CF9AE}" pid="39" name="DocNo">
    <vt:lpwstr/>
  </property>
  <property fmtid="{D5CDD505-2E9C-101B-9397-08002B2CF9AE}" pid="40" name="Checked">
    <vt:lpwstr/>
  </property>
  <property fmtid="{D5CDD505-2E9C-101B-9397-08002B2CF9AE}" pid="41" name="Revision">
    <vt:lpwstr>PA1</vt:lpwstr>
  </property>
  <property fmtid="{D5CDD505-2E9C-101B-9397-08002B2CF9AE}" pid="42" name="DocName">
    <vt:lpwstr>A NOVEL SPLIT-MERGE EVOLVE K CLUSTERING ALGORITHM</vt:lpwstr>
  </property>
  <property fmtid="{D5CDD505-2E9C-101B-9397-08002B2CF9AE}" pid="43" name="Title">
    <vt:lpwstr>A novel Split-merge evolve k clustering algorithm</vt:lpwstr>
  </property>
  <property fmtid="{D5CDD505-2E9C-101B-9397-08002B2CF9AE}" pid="44" name="Date">
    <vt:lpwstr>2018-03-22</vt:lpwstr>
  </property>
  <property fmtid="{D5CDD505-2E9C-101B-9397-08002B2CF9AE}" pid="45" name="Reference">
    <vt:lpwstr/>
  </property>
  <property fmtid="{D5CDD505-2E9C-101B-9397-08002B2CF9AE}" pid="46" name="Keyword">
    <vt:lpwstr/>
  </property>
</Properties>
</file>